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17.04.2020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17.04.2020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17.04.2020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17.04.2020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17.04.2020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17.04.2020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2428868"/>
            <a:ext cx="8062912" cy="1470025"/>
          </a:xfrm>
        </p:spPr>
        <p:txBody>
          <a:bodyPr>
            <a:noAutofit/>
            <a:scene3d>
              <a:camera prst="isometricOffAxis1Left"/>
              <a:lightRig rig="threePt" dir="t"/>
            </a:scene3d>
          </a:bodyPr>
          <a:lstStyle/>
          <a:p>
            <a:r>
              <a:rPr lang="ru-RU" sz="7200" b="1" dirty="0" smtClean="0"/>
              <a:t>Стресс и его воздействие на человека</a:t>
            </a:r>
            <a:endParaRPr lang="ru-RU" sz="7200" b="1" dirty="0"/>
          </a:p>
        </p:txBody>
      </p:sp>
      <p:pic>
        <p:nvPicPr>
          <p:cNvPr id="1026" name="Picture 2"/>
          <p:cNvPicPr>
            <a:picLocks noChangeAspect="1" noChangeArrowheads="1"/>
          </p:cNvPicPr>
          <p:nvPr/>
        </p:nvPicPr>
        <p:blipFill>
          <a:blip r:embed="rId2"/>
          <a:srcRect/>
          <a:stretch>
            <a:fillRect/>
          </a:stretch>
        </p:blipFill>
        <p:spPr bwMode="auto">
          <a:xfrm rot="20241441">
            <a:off x="370813" y="1796343"/>
            <a:ext cx="4324357" cy="2792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2571736" y="2000240"/>
            <a:ext cx="4019556" cy="2434030"/>
          </a:xfrm>
          <a:prstGeom prst="rect">
            <a:avLst/>
          </a:prstGeom>
          <a:noFill/>
          <a:ln w="9525">
            <a:noFill/>
            <a:miter lim="800000"/>
            <a:headEnd/>
            <a:tailEnd/>
          </a:ln>
          <a:effectLst/>
        </p:spPr>
      </p:pic>
      <p:sp>
        <p:nvSpPr>
          <p:cNvPr id="7" name="Заголовок 6"/>
          <p:cNvSpPr>
            <a:spLocks noGrp="1"/>
          </p:cNvSpPr>
          <p:nvPr>
            <p:ph type="ctrTitle"/>
          </p:nvPr>
        </p:nvSpPr>
        <p:spPr>
          <a:xfrm>
            <a:off x="571472" y="428604"/>
            <a:ext cx="8062912" cy="1470025"/>
          </a:xfrm>
        </p:spPr>
        <p:txBody>
          <a:bodyPr>
            <a:normAutofit fontScale="90000"/>
          </a:bodyPr>
          <a:lstStyle/>
          <a:p>
            <a:r>
              <a:rPr lang="ru-RU" sz="2000" b="1" dirty="0" smtClean="0"/>
              <a:t>У человека, не научившегося управлять своей психикой и долгое время живущего в состоянии сильного стресса, увеличивается вероятность появления различных заболеваний: сердечных, инфекционных. Сильный стресс может привести к язве желудка и двенадцатиперстной кишки</a:t>
            </a:r>
            <a:r>
              <a:rPr lang="ru-RU" sz="1800" dirty="0" smtClean="0"/>
              <a:t>.</a:t>
            </a:r>
            <a:endParaRPr lang="ru-RU" sz="1800" dirty="0"/>
          </a:p>
        </p:txBody>
      </p:sp>
      <p:sp>
        <p:nvSpPr>
          <p:cNvPr id="8" name="Подзаголовок 7"/>
          <p:cNvSpPr>
            <a:spLocks noGrp="1"/>
          </p:cNvSpPr>
          <p:nvPr>
            <p:ph type="subTitle" idx="1"/>
          </p:nvPr>
        </p:nvSpPr>
        <p:spPr>
          <a:xfrm>
            <a:off x="642910" y="4643446"/>
            <a:ext cx="8062912" cy="1752600"/>
          </a:xfrm>
        </p:spPr>
        <p:txBody>
          <a:bodyPr>
            <a:normAutofit fontScale="77500" lnSpcReduction="20000"/>
          </a:bodyPr>
          <a:lstStyle/>
          <a:p>
            <a:r>
              <a:rPr lang="ru-RU" b="1" dirty="0" smtClean="0">
                <a:solidFill>
                  <a:srgbClr val="FF0000"/>
                </a:solidFill>
              </a:rPr>
              <a:t>В некоторых пределах стресс психически благоприятен, но когда стресс переходит границы этого уровня, он начинает истощать психическую энергию организма и приводит к нарушению нормальной деятельности человека</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0" fill="hold"/>
                                        <p:tgtEl>
                                          <p:spTgt spid="8195"/>
                                        </p:tgtEl>
                                        <p:attrNameLst>
                                          <p:attrName>ppt_w</p:attrName>
                                        </p:attrNameLst>
                                      </p:cBhvr>
                                      <p:tavLst>
                                        <p:tav tm="0" fmla="#ppt_w*sin(2.5*pi*$)">
                                          <p:val>
                                            <p:fltVal val="0"/>
                                          </p:val>
                                        </p:tav>
                                        <p:tav tm="100000">
                                          <p:val>
                                            <p:fltVal val="1"/>
                                          </p:val>
                                        </p:tav>
                                      </p:tavLst>
                                    </p:anim>
                                    <p:anim calcmode="lin" valueType="num">
                                      <p:cBhvr>
                                        <p:cTn id="8" dur="5000" fill="hold"/>
                                        <p:tgtEl>
                                          <p:spTgt spid="8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36" y="285728"/>
            <a:ext cx="8229600" cy="1399032"/>
          </a:xfrm>
        </p:spPr>
        <p:txBody>
          <a:bodyPr/>
          <a:lstStyle/>
          <a:p>
            <a:r>
              <a:rPr lang="ru-RU" b="1" dirty="0" smtClean="0">
                <a:solidFill>
                  <a:srgbClr val="FF0000"/>
                </a:solidFill>
              </a:rPr>
              <a:t>Разные люди отвечают</a:t>
            </a:r>
            <a:br>
              <a:rPr lang="ru-RU" b="1" dirty="0" smtClean="0">
                <a:solidFill>
                  <a:srgbClr val="FF0000"/>
                </a:solidFill>
              </a:rPr>
            </a:br>
            <a:r>
              <a:rPr lang="ru-RU" b="1" dirty="0" smtClean="0">
                <a:solidFill>
                  <a:srgbClr val="FF0000"/>
                </a:solidFill>
              </a:rPr>
              <a:t> на стресс по-разному:</a:t>
            </a:r>
            <a:endParaRPr lang="ru-RU" b="1" dirty="0">
              <a:solidFill>
                <a:srgbClr val="FF0000"/>
              </a:solidFill>
            </a:endParaRPr>
          </a:p>
        </p:txBody>
      </p:sp>
      <p:sp>
        <p:nvSpPr>
          <p:cNvPr id="3" name="Содержимое 2"/>
          <p:cNvSpPr>
            <a:spLocks noGrp="1"/>
          </p:cNvSpPr>
          <p:nvPr>
            <p:ph idx="1"/>
          </p:nvPr>
        </p:nvSpPr>
        <p:spPr/>
        <p:txBody>
          <a:bodyPr/>
          <a:lstStyle/>
          <a:p>
            <a:pPr algn="just"/>
            <a:r>
              <a:rPr lang="ru-RU" dirty="0" smtClean="0"/>
              <a:t>Некоторые люди </a:t>
            </a:r>
          </a:p>
          <a:p>
            <a:pPr algn="just">
              <a:buNone/>
            </a:pPr>
            <a:r>
              <a:rPr lang="ru-RU" dirty="0" smtClean="0"/>
              <a:t>     преуспевают в ситуациях, которые приводят других людей в состояние истощения.</a:t>
            </a:r>
          </a:p>
          <a:p>
            <a:pPr algn="just"/>
            <a:r>
              <a:rPr lang="ru-RU" dirty="0" smtClean="0"/>
              <a:t>Одни начинают много есть, другие теряют аппетит; одни с трудом засыпают ночью, другие испытывают сонливость даже днем.</a:t>
            </a:r>
            <a:endParaRPr lang="ru-RU" dirty="0"/>
          </a:p>
        </p:txBody>
      </p:sp>
      <p:pic>
        <p:nvPicPr>
          <p:cNvPr id="9218" name="Picture 2"/>
          <p:cNvPicPr>
            <a:picLocks noChangeAspect="1" noChangeArrowheads="1"/>
          </p:cNvPicPr>
          <p:nvPr/>
        </p:nvPicPr>
        <p:blipFill>
          <a:blip r:embed="rId2"/>
          <a:srcRect/>
          <a:stretch>
            <a:fillRect/>
          </a:stretch>
        </p:blipFill>
        <p:spPr bwMode="auto">
          <a:xfrm>
            <a:off x="6643702" y="0"/>
            <a:ext cx="1987395" cy="25479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84" y="-928718"/>
            <a:ext cx="8943980" cy="7500990"/>
          </a:xfrm>
        </p:spPr>
        <p:txBody>
          <a:bodyPr>
            <a:normAutofit/>
          </a:bodyPr>
          <a:lstStyle/>
          <a:p>
            <a:r>
              <a:rPr lang="ru-RU" sz="3200" b="1" dirty="0" smtClean="0">
                <a:solidFill>
                  <a:srgbClr val="0070C0"/>
                </a:solidFill>
              </a:rPr>
              <a:t>Общие</a:t>
            </a:r>
            <a:br>
              <a:rPr lang="ru-RU" sz="3200" b="1" dirty="0" smtClean="0">
                <a:solidFill>
                  <a:srgbClr val="0070C0"/>
                </a:solidFill>
              </a:rPr>
            </a:br>
            <a:r>
              <a:rPr lang="ru-RU" sz="3200" b="1" dirty="0" smtClean="0">
                <a:solidFill>
                  <a:srgbClr val="0070C0"/>
                </a:solidFill>
              </a:rPr>
              <a:t> принципы борьбы</a:t>
            </a:r>
            <a:br>
              <a:rPr lang="ru-RU" sz="3200" b="1" dirty="0" smtClean="0">
                <a:solidFill>
                  <a:srgbClr val="0070C0"/>
                </a:solidFill>
              </a:rPr>
            </a:br>
            <a:r>
              <a:rPr lang="ru-RU" sz="3200" b="1" dirty="0" smtClean="0">
                <a:solidFill>
                  <a:srgbClr val="0070C0"/>
                </a:solidFill>
              </a:rPr>
              <a:t> со стрессом…</a:t>
            </a:r>
            <a:endParaRPr lang="ru-RU" sz="3200" dirty="0"/>
          </a:p>
        </p:txBody>
      </p:sp>
      <p:pic>
        <p:nvPicPr>
          <p:cNvPr id="11266" name="Picture 2"/>
          <p:cNvPicPr>
            <a:picLocks noChangeAspect="1" noChangeArrowheads="1"/>
          </p:cNvPicPr>
          <p:nvPr/>
        </p:nvPicPr>
        <p:blipFill>
          <a:blip r:embed="rId2"/>
          <a:srcRect/>
          <a:stretch>
            <a:fillRect/>
          </a:stretch>
        </p:blipFill>
        <p:spPr bwMode="auto">
          <a:xfrm rot="20476675">
            <a:off x="898641" y="3689429"/>
            <a:ext cx="2338393" cy="2869194"/>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rot="2405289">
            <a:off x="5382573" y="728494"/>
            <a:ext cx="3262317" cy="2740346"/>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rot="20512629">
            <a:off x="5500694" y="3286124"/>
            <a:ext cx="2033590" cy="2888622"/>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3214678" y="3506124"/>
            <a:ext cx="2466980" cy="3351876"/>
          </a:xfrm>
          <a:prstGeom prst="rect">
            <a:avLst/>
          </a:prstGeom>
          <a:noFill/>
          <a:ln w="9525">
            <a:noFill/>
            <a:miter lim="800000"/>
            <a:headEnd/>
            <a:tailEnd/>
          </a:ln>
          <a:effectLst/>
        </p:spPr>
      </p:pic>
      <p:pic>
        <p:nvPicPr>
          <p:cNvPr id="11270" name="Picture 6"/>
          <p:cNvPicPr>
            <a:picLocks noChangeAspect="1" noChangeArrowheads="1"/>
          </p:cNvPicPr>
          <p:nvPr/>
        </p:nvPicPr>
        <p:blipFill>
          <a:blip r:embed="rId6"/>
          <a:srcRect/>
          <a:stretch>
            <a:fillRect/>
          </a:stretch>
        </p:blipFill>
        <p:spPr bwMode="auto">
          <a:xfrm rot="19691523">
            <a:off x="1336952" y="277436"/>
            <a:ext cx="2638284" cy="1758856"/>
          </a:xfrm>
          <a:prstGeom prst="rect">
            <a:avLst/>
          </a:prstGeom>
          <a:noFill/>
          <a:ln w="9525">
            <a:noFill/>
            <a:miter lim="800000"/>
            <a:headEnd/>
            <a:tailEnd/>
          </a:ln>
          <a:effectLst/>
        </p:spPr>
      </p:pic>
      <p:pic>
        <p:nvPicPr>
          <p:cNvPr id="11271" name="Picture 7"/>
          <p:cNvPicPr>
            <a:picLocks noChangeAspect="1" noChangeArrowheads="1"/>
          </p:cNvPicPr>
          <p:nvPr/>
        </p:nvPicPr>
        <p:blipFill>
          <a:blip r:embed="rId7"/>
          <a:srcRect/>
          <a:stretch>
            <a:fillRect/>
          </a:stretch>
        </p:blipFill>
        <p:spPr bwMode="auto">
          <a:xfrm rot="1956787">
            <a:off x="3235451" y="633744"/>
            <a:ext cx="2935721" cy="19962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fade">
                                      <p:cBhvr>
                                        <p:cTn id="12" dur="2000"/>
                                        <p:tgtEl>
                                          <p:spTgt spid="11271"/>
                                        </p:tgtEl>
                                      </p:cBhvr>
                                    </p:animEffect>
                                    <p:anim calcmode="lin" valueType="num">
                                      <p:cBhvr>
                                        <p:cTn id="13" dur="2000" fill="hold"/>
                                        <p:tgtEl>
                                          <p:spTgt spid="11271"/>
                                        </p:tgtEl>
                                        <p:attrNameLst>
                                          <p:attrName>style.rotation</p:attrName>
                                        </p:attrNameLst>
                                      </p:cBhvr>
                                      <p:tavLst>
                                        <p:tav tm="0">
                                          <p:val>
                                            <p:fltVal val="720"/>
                                          </p:val>
                                        </p:tav>
                                        <p:tav tm="100000">
                                          <p:val>
                                            <p:fltVal val="0"/>
                                          </p:val>
                                        </p:tav>
                                      </p:tavLst>
                                    </p:anim>
                                    <p:anim calcmode="lin" valueType="num">
                                      <p:cBhvr>
                                        <p:cTn id="14" dur="2000" fill="hold"/>
                                        <p:tgtEl>
                                          <p:spTgt spid="11271"/>
                                        </p:tgtEl>
                                        <p:attrNameLst>
                                          <p:attrName>ppt_h</p:attrName>
                                        </p:attrNameLst>
                                      </p:cBhvr>
                                      <p:tavLst>
                                        <p:tav tm="0">
                                          <p:val>
                                            <p:fltVal val="0"/>
                                          </p:val>
                                        </p:tav>
                                        <p:tav tm="100000">
                                          <p:val>
                                            <p:strVal val="#ppt_h"/>
                                          </p:val>
                                        </p:tav>
                                      </p:tavLst>
                                    </p:anim>
                                    <p:anim calcmode="lin" valueType="num">
                                      <p:cBhvr>
                                        <p:cTn id="15" dur="2000" fill="hold"/>
                                        <p:tgtEl>
                                          <p:spTgt spid="11271"/>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wedge">
                                      <p:cBhvr>
                                        <p:cTn id="20" dur="2000"/>
                                        <p:tgtEl>
                                          <p:spTgt spid="1126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Effect transition="in" filter="diamond(in)">
                                      <p:cBhvr>
                                        <p:cTn id="25" dur="2000"/>
                                        <p:tgtEl>
                                          <p:spTgt spid="1126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11269"/>
                                        </p:tgtEl>
                                        <p:attrNameLst>
                                          <p:attrName>style.visibility</p:attrName>
                                        </p:attrNameLst>
                                      </p:cBhvr>
                                      <p:to>
                                        <p:strVal val="visible"/>
                                      </p:to>
                                    </p:set>
                                    <p:anim calcmode="lin" valueType="num">
                                      <p:cBhvr>
                                        <p:cTn id="30" dur="1000" fill="hold"/>
                                        <p:tgtEl>
                                          <p:spTgt spid="11269"/>
                                        </p:tgtEl>
                                        <p:attrNameLst>
                                          <p:attrName>ppt_w</p:attrName>
                                        </p:attrNameLst>
                                      </p:cBhvr>
                                      <p:tavLst>
                                        <p:tav tm="0">
                                          <p:val>
                                            <p:fltVal val="0"/>
                                          </p:val>
                                        </p:tav>
                                        <p:tav tm="100000">
                                          <p:val>
                                            <p:strVal val="#ppt_w"/>
                                          </p:val>
                                        </p:tav>
                                      </p:tavLst>
                                    </p:anim>
                                    <p:anim calcmode="lin" valueType="num">
                                      <p:cBhvr>
                                        <p:cTn id="31" dur="1000" fill="hold"/>
                                        <p:tgtEl>
                                          <p:spTgt spid="11269"/>
                                        </p:tgtEl>
                                        <p:attrNameLst>
                                          <p:attrName>ppt_h</p:attrName>
                                        </p:attrNameLst>
                                      </p:cBhvr>
                                      <p:tavLst>
                                        <p:tav tm="0">
                                          <p:val>
                                            <p:fltVal val="0"/>
                                          </p:val>
                                        </p:tav>
                                        <p:tav tm="100000">
                                          <p:val>
                                            <p:strVal val="#ppt_h"/>
                                          </p:val>
                                        </p:tav>
                                      </p:tavLst>
                                    </p:anim>
                                    <p:anim calcmode="lin" valueType="num">
                                      <p:cBhvr>
                                        <p:cTn id="32" dur="1000" fill="hold"/>
                                        <p:tgtEl>
                                          <p:spTgt spid="11269"/>
                                        </p:tgtEl>
                                        <p:attrNameLst>
                                          <p:attrName>style.rotation</p:attrName>
                                        </p:attrNameLst>
                                      </p:cBhvr>
                                      <p:tavLst>
                                        <p:tav tm="0">
                                          <p:val>
                                            <p:fltVal val="90"/>
                                          </p:val>
                                        </p:tav>
                                        <p:tav tm="100000">
                                          <p:val>
                                            <p:fltVal val="0"/>
                                          </p:val>
                                        </p:tav>
                                      </p:tavLst>
                                    </p:anim>
                                    <p:animEffect transition="in" filter="fade">
                                      <p:cBhvr>
                                        <p:cTn id="33" dur="1000"/>
                                        <p:tgtEl>
                                          <p:spTgt spid="11269"/>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266"/>
                                        </p:tgtEl>
                                        <p:attrNameLst>
                                          <p:attrName>style.visibility</p:attrName>
                                        </p:attrNameLst>
                                      </p:cBhvr>
                                      <p:to>
                                        <p:strVal val="visible"/>
                                      </p:to>
                                    </p:set>
                                    <p:anim calcmode="lin" valueType="num">
                                      <p:cBhvr>
                                        <p:cTn id="38" dur="500" fill="hold"/>
                                        <p:tgtEl>
                                          <p:spTgt spid="11266"/>
                                        </p:tgtEl>
                                        <p:attrNameLst>
                                          <p:attrName>ppt_w</p:attrName>
                                        </p:attrNameLst>
                                      </p:cBhvr>
                                      <p:tavLst>
                                        <p:tav tm="0">
                                          <p:val>
                                            <p:fltVal val="0"/>
                                          </p:val>
                                        </p:tav>
                                        <p:tav tm="100000">
                                          <p:val>
                                            <p:strVal val="#ppt_w"/>
                                          </p:val>
                                        </p:tav>
                                      </p:tavLst>
                                    </p:anim>
                                    <p:anim calcmode="lin" valueType="num">
                                      <p:cBhvr>
                                        <p:cTn id="39" dur="500" fill="hold"/>
                                        <p:tgtEl>
                                          <p:spTgt spid="11266"/>
                                        </p:tgtEl>
                                        <p:attrNameLst>
                                          <p:attrName>ppt_h</p:attrName>
                                        </p:attrNameLst>
                                      </p:cBhvr>
                                      <p:tavLst>
                                        <p:tav tm="0">
                                          <p:val>
                                            <p:fltVal val="0"/>
                                          </p:val>
                                        </p:tav>
                                        <p:tav tm="100000">
                                          <p:val>
                                            <p:strVal val="#ppt_h"/>
                                          </p:val>
                                        </p:tav>
                                      </p:tavLst>
                                    </p:anim>
                                    <p:anim calcmode="lin" valueType="num">
                                      <p:cBhvr>
                                        <p:cTn id="40" dur="500" fill="hold"/>
                                        <p:tgtEl>
                                          <p:spTgt spid="11266"/>
                                        </p:tgtEl>
                                        <p:attrNameLst>
                                          <p:attrName>style.rotation</p:attrName>
                                        </p:attrNameLst>
                                      </p:cBhvr>
                                      <p:tavLst>
                                        <p:tav tm="0">
                                          <p:val>
                                            <p:fltVal val="360"/>
                                          </p:val>
                                        </p:tav>
                                        <p:tav tm="100000">
                                          <p:val>
                                            <p:fltVal val="0"/>
                                          </p:val>
                                        </p:tav>
                                      </p:tavLst>
                                    </p:anim>
                                    <p:animEffect transition="in" filter="fade">
                                      <p:cBhvr>
                                        <p:cTn id="4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5000628" y="1142984"/>
            <a:ext cx="3810027" cy="2857520"/>
          </a:xfrm>
          <a:prstGeom prst="rect">
            <a:avLst/>
          </a:prstGeom>
          <a:noFill/>
          <a:ln w="9525">
            <a:noFill/>
            <a:miter lim="800000"/>
            <a:headEnd/>
            <a:tailEnd/>
          </a:ln>
          <a:effectLst/>
        </p:spPr>
      </p:pic>
      <p:sp>
        <p:nvSpPr>
          <p:cNvPr id="5" name="Прямоугольник 4"/>
          <p:cNvSpPr/>
          <p:nvPr/>
        </p:nvSpPr>
        <p:spPr>
          <a:xfrm>
            <a:off x="0" y="2357430"/>
            <a:ext cx="5214942" cy="3416320"/>
          </a:xfrm>
          <a:prstGeom prst="rect">
            <a:avLst/>
          </a:prstGeom>
        </p:spPr>
        <p:txBody>
          <a:bodyPr wrap="square">
            <a:spAutoFit/>
          </a:bodyPr>
          <a:lstStyle/>
          <a:p>
            <a:r>
              <a:rPr lang="ru-RU" dirty="0" smtClean="0"/>
              <a:t>Надо вырабатывать у себя убеждение, что только вы сами отвечаете за свое эмоциональное и физическое благополучие. Будьте оптимистами. Запомните, что источником стресса являются не события сами по себе, </a:t>
            </a:r>
          </a:p>
          <a:p>
            <a:endParaRPr lang="ru-RU" dirty="0" smtClean="0"/>
          </a:p>
          <a:p>
            <a:r>
              <a:rPr lang="ru-RU" dirty="0" smtClean="0"/>
              <a:t>а ваше восприятие этих событий. Как только вы себя поймали на мрачной мысли, переключитесь на что-то хорошее, это поможет видеть жизнь в более светлых тонах.</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20520775">
            <a:off x="489858" y="1253452"/>
            <a:ext cx="8841748" cy="4572000"/>
          </a:xfrm>
        </p:spPr>
        <p:txBody>
          <a:bodyPr/>
          <a:lstStyle/>
          <a:p>
            <a:pPr>
              <a:buNone/>
            </a:pPr>
            <a:r>
              <a:rPr lang="ru-RU" b="1" dirty="0" smtClean="0">
                <a:solidFill>
                  <a:srgbClr val="0070C0"/>
                </a:solidFill>
              </a:rPr>
              <a:t>Регулярно занимайтесь физкультурой и спортом. Физические упражнения – один из лучших способов выхода из состояния сильного стресса.</a:t>
            </a:r>
            <a:endParaRPr lang="ru-RU" b="1" dirty="0">
              <a:solidFill>
                <a:srgbClr val="0070C0"/>
              </a:solidFill>
            </a:endParaRPr>
          </a:p>
        </p:txBody>
      </p:sp>
      <p:pic>
        <p:nvPicPr>
          <p:cNvPr id="12290" name="Picture 2"/>
          <p:cNvPicPr>
            <a:picLocks noChangeAspect="1" noChangeArrowheads="1"/>
          </p:cNvPicPr>
          <p:nvPr/>
        </p:nvPicPr>
        <p:blipFill>
          <a:blip r:embed="rId2"/>
          <a:srcRect/>
          <a:stretch>
            <a:fillRect/>
          </a:stretch>
        </p:blipFill>
        <p:spPr bwMode="auto">
          <a:xfrm rot="1053379">
            <a:off x="4779109" y="3395298"/>
            <a:ext cx="3214710" cy="23062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3929090"/>
          </a:xfrm>
        </p:spPr>
        <p:txBody>
          <a:bodyPr>
            <a:normAutofit fontScale="92500" lnSpcReduction="20000"/>
          </a:bodyPr>
          <a:lstStyle/>
          <a:p>
            <a:r>
              <a:rPr lang="ru-RU" dirty="0" smtClean="0"/>
              <a:t>Приучайтесь ставить себе посильные задачи. </a:t>
            </a:r>
          </a:p>
          <a:p>
            <a:endParaRPr lang="ru-RU" dirty="0" smtClean="0"/>
          </a:p>
          <a:p>
            <a:r>
              <a:rPr lang="ru-RU" dirty="0" smtClean="0"/>
              <a:t>Реально смотрите на жизнь, не ждите от себя слишком многого. Реально определяйте границы ваших возможностей, не берите на себя повышенные обязательства, научитесь твердо говорить «нет!», если данная задача вам не по силам.</a:t>
            </a:r>
            <a:endParaRPr lang="ru-RU" dirty="0"/>
          </a:p>
        </p:txBody>
      </p:sp>
      <p:pic>
        <p:nvPicPr>
          <p:cNvPr id="13314" name="Picture 2"/>
          <p:cNvPicPr>
            <a:picLocks noChangeAspect="1" noChangeArrowheads="1"/>
          </p:cNvPicPr>
          <p:nvPr/>
        </p:nvPicPr>
        <p:blipFill>
          <a:blip r:embed="rId2"/>
          <a:srcRect/>
          <a:stretch>
            <a:fillRect/>
          </a:stretch>
        </p:blipFill>
        <p:spPr bwMode="auto">
          <a:xfrm>
            <a:off x="6000760" y="3881429"/>
            <a:ext cx="2381256" cy="29765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20544916">
            <a:off x="784078" y="2493622"/>
            <a:ext cx="8229600" cy="4572000"/>
          </a:xfrm>
        </p:spPr>
        <p:txBody>
          <a:bodyPr>
            <a:normAutofit/>
          </a:bodyPr>
          <a:lstStyle/>
          <a:p>
            <a:r>
              <a:rPr lang="ru-RU" sz="2000" dirty="0" smtClean="0"/>
              <a:t>Учитесь радоваться жизни, получать хоть маленькие радости от каждого прожитого дня. Старайтесь питаться правильно, соблюдайте гигиену питания. Соблюдайте режим дня, высыпайтесь. </a:t>
            </a:r>
          </a:p>
          <a:p>
            <a:endParaRPr lang="ru-RU" sz="2000" dirty="0" smtClean="0"/>
          </a:p>
          <a:p>
            <a:r>
              <a:rPr lang="ru-RU" sz="2000" dirty="0" smtClean="0"/>
              <a:t>Сон играет очень важную роль в преодолении стрессов.</a:t>
            </a:r>
          </a:p>
          <a:p>
            <a:endParaRPr lang="ru-RU" sz="2000" dirty="0" smtClean="0"/>
          </a:p>
          <a:p>
            <a:r>
              <a:rPr lang="ru-RU" sz="2000" dirty="0" smtClean="0"/>
              <a:t>Вырабатывайте у себя привычки здорового образа жизни, учитесь противостоять вредным привычкам.</a:t>
            </a:r>
            <a:endParaRPr lang="ru-RU" sz="2000" dirty="0"/>
          </a:p>
        </p:txBody>
      </p:sp>
      <p:pic>
        <p:nvPicPr>
          <p:cNvPr id="14338" name="Picture 2"/>
          <p:cNvPicPr>
            <a:picLocks noChangeAspect="1" noChangeArrowheads="1"/>
          </p:cNvPicPr>
          <p:nvPr/>
        </p:nvPicPr>
        <p:blipFill>
          <a:blip r:embed="rId2"/>
          <a:srcRect/>
          <a:stretch>
            <a:fillRect/>
          </a:stretch>
        </p:blipFill>
        <p:spPr bwMode="auto">
          <a:xfrm rot="20323444">
            <a:off x="1172779" y="632266"/>
            <a:ext cx="2857515" cy="2286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8229600" cy="4572000"/>
          </a:xfrm>
          <a:effectLst>
            <a:innerShdw blurRad="114300">
              <a:prstClr val="black"/>
            </a:innerShdw>
          </a:effectLst>
        </p:spPr>
        <p:style>
          <a:lnRef idx="0">
            <a:schemeClr val="accent4"/>
          </a:lnRef>
          <a:fillRef idx="3">
            <a:schemeClr val="accent4"/>
          </a:fillRef>
          <a:effectRef idx="3">
            <a:schemeClr val="accent4"/>
          </a:effectRef>
          <a:fontRef idx="minor">
            <a:schemeClr val="lt1"/>
          </a:fontRef>
        </p:style>
        <p:txBody>
          <a:bodyPr>
            <a:normAutofit/>
          </a:bodyPr>
          <a:lstStyle/>
          <a:p>
            <a:pPr>
              <a:buNone/>
            </a:pPr>
            <a:r>
              <a:rPr lang="ru-RU" sz="4000" b="1" dirty="0" smtClean="0"/>
              <a:t>Стресс влияет на здоровье человека, поэтому каждому человеку необходимо овладеть эффективными методами борьбы со стрессами, а учиться этому надо со школы.</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25"/>
            <a:ext cx="9144000" cy="70485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rgbClr val="FF0000"/>
                </a:solidFill>
              </a:rPr>
              <a:t>Что такое стресс</a:t>
            </a:r>
            <a:r>
              <a:rPr lang="en-US" sz="5400" b="1" dirty="0" smtClean="0">
                <a:solidFill>
                  <a:srgbClr val="FF0000"/>
                </a:solidFill>
              </a:rPr>
              <a:t>?</a:t>
            </a:r>
            <a:endParaRPr lang="ru-RU" sz="5400" b="1" dirty="0">
              <a:solidFill>
                <a:srgbClr val="FF0000"/>
              </a:solidFill>
            </a:endParaRPr>
          </a:p>
        </p:txBody>
      </p:sp>
      <p:sp>
        <p:nvSpPr>
          <p:cNvPr id="3" name="Содержимое 2"/>
          <p:cNvSpPr>
            <a:spLocks noGrp="1"/>
          </p:cNvSpPr>
          <p:nvPr>
            <p:ph idx="1"/>
          </p:nvPr>
        </p:nvSpPr>
        <p:spPr/>
        <p:txBody>
          <a:bodyPr>
            <a:normAutofit/>
          </a:bodyPr>
          <a:lstStyle/>
          <a:p>
            <a:r>
              <a:rPr lang="ru-RU" sz="2400" b="1" i="1" u="sng" dirty="0" smtClean="0">
                <a:solidFill>
                  <a:srgbClr val="7030A0"/>
                </a:solidFill>
              </a:rPr>
              <a:t>Стресс</a:t>
            </a:r>
            <a:r>
              <a:rPr lang="ru-RU" sz="2400" dirty="0" smtClean="0"/>
              <a:t> – это состояние напряжения, возникшее у человека под влиянием сильных воздействий. Концепцию стресса сформулировал канадский патолог </a:t>
            </a:r>
            <a:r>
              <a:rPr lang="ru-RU" sz="2400" dirty="0" err="1" smtClean="0"/>
              <a:t>Ганс</a:t>
            </a:r>
            <a:r>
              <a:rPr lang="ru-RU" sz="2400" dirty="0" smtClean="0"/>
              <a:t> </a:t>
            </a:r>
            <a:r>
              <a:rPr lang="ru-RU" sz="2400" dirty="0" err="1" smtClean="0"/>
              <a:t>Селье</a:t>
            </a:r>
            <a:r>
              <a:rPr lang="ru-RU" sz="2400" dirty="0" smtClean="0"/>
              <a:t> (1907–1982 гг.), который определил стресс как совокупность защитных реакций организма, вызываемых каким-либо из стрессовых факторов.</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370199">
            <a:off x="571472" y="3000372"/>
            <a:ext cx="8229600" cy="4572000"/>
          </a:xfrm>
        </p:spPr>
        <p:txBody>
          <a:bodyPr/>
          <a:lstStyle/>
          <a:p>
            <a:pPr>
              <a:buNone/>
            </a:pPr>
            <a:r>
              <a:rPr lang="ru-RU" sz="5400" b="1" i="1" dirty="0" smtClean="0">
                <a:solidFill>
                  <a:srgbClr val="FF0000"/>
                </a:solidFill>
              </a:rPr>
              <a:t>Стрессовый фактор (или стрессор) </a:t>
            </a:r>
            <a:r>
              <a:rPr lang="ru-RU" i="1" dirty="0" smtClean="0"/>
              <a:t>– это любое воздействие на психику человека, которое вызывает стрессовый ответ.</a:t>
            </a:r>
            <a:endParaRPr lang="ru-RU" i="1" dirty="0"/>
          </a:p>
        </p:txBody>
      </p:sp>
      <p:pic>
        <p:nvPicPr>
          <p:cNvPr id="2051" name="Picture 3"/>
          <p:cNvPicPr>
            <a:picLocks noChangeAspect="1" noChangeArrowheads="1"/>
          </p:cNvPicPr>
          <p:nvPr/>
        </p:nvPicPr>
        <p:blipFill>
          <a:blip r:embed="rId2"/>
          <a:srcRect/>
          <a:stretch>
            <a:fillRect/>
          </a:stretch>
        </p:blipFill>
        <p:spPr bwMode="auto">
          <a:xfrm>
            <a:off x="5357818" y="428604"/>
            <a:ext cx="3501169" cy="23574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289536">
            <a:off x="534877" y="338047"/>
            <a:ext cx="8229600" cy="4572000"/>
          </a:xfrm>
        </p:spPr>
        <p:txBody>
          <a:bodyPr>
            <a:normAutofit fontScale="77500" lnSpcReduction="20000"/>
          </a:bodyPr>
          <a:lstStyle/>
          <a:p>
            <a:pPr algn="ctr">
              <a:buNone/>
            </a:pPr>
            <a:r>
              <a:rPr lang="ru-RU" dirty="0" smtClean="0"/>
              <a:t>Существует много потенциальных стрессоров: перемены в жизни, эмоциональные конфликт, страх, усталость, физическая травма, резкие изменения температуры наружного воздуха, шум, заболевание и др.</a:t>
            </a:r>
          </a:p>
          <a:p>
            <a:pPr algn="ctr">
              <a:buNone/>
            </a:pPr>
            <a:r>
              <a:rPr lang="ru-RU" dirty="0" smtClean="0"/>
              <a:t>Действия этих стрессовых факторов суммируются и накапливаются. Чем больше их в жизни в данный период, тем выше будет уровень стресса. Стресс влияет на организм человека: повышается кровяное давление, учащается пульс, замедляется или останавливается пищеварение, углубляется или ускоряется дыхание, увеличивается уровень</a:t>
            </a:r>
          </a:p>
          <a:p>
            <a:pPr algn="ctr">
              <a:buNone/>
            </a:pPr>
            <a:r>
              <a:rPr lang="ru-RU" dirty="0" smtClean="0"/>
              <a:t>сахара в крови.</a:t>
            </a:r>
            <a:endParaRPr lang="ru-RU" dirty="0"/>
          </a:p>
        </p:txBody>
      </p:sp>
      <p:pic>
        <p:nvPicPr>
          <p:cNvPr id="3074" name="Picture 2"/>
          <p:cNvPicPr>
            <a:picLocks noChangeAspect="1" noChangeArrowheads="1"/>
          </p:cNvPicPr>
          <p:nvPr/>
        </p:nvPicPr>
        <p:blipFill>
          <a:blip r:embed="rId2"/>
          <a:srcRect/>
          <a:stretch>
            <a:fillRect/>
          </a:stretch>
        </p:blipFill>
        <p:spPr bwMode="auto">
          <a:xfrm rot="447368">
            <a:off x="854367" y="4242646"/>
            <a:ext cx="3594698" cy="23922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sz="half" idx="2"/>
          </p:nvPr>
        </p:nvSpPr>
        <p:spPr>
          <a:xfrm>
            <a:off x="0" y="2000240"/>
            <a:ext cx="7333488" cy="4572032"/>
          </a:xfrm>
        </p:spPr>
        <p:txBody>
          <a:bodyPr>
            <a:normAutofit/>
          </a:bodyPr>
          <a:lstStyle/>
          <a:p>
            <a:pPr>
              <a:buNone/>
            </a:pPr>
            <a:r>
              <a:rPr lang="ru-RU" sz="5400" b="1" dirty="0" smtClean="0">
                <a:solidFill>
                  <a:srgbClr val="0070C0"/>
                </a:solidFill>
              </a:rPr>
              <a:t>Различают </a:t>
            </a:r>
          </a:p>
          <a:p>
            <a:pPr>
              <a:buNone/>
            </a:pPr>
            <a:r>
              <a:rPr lang="ru-RU" sz="5400" b="1" dirty="0" smtClean="0">
                <a:solidFill>
                  <a:srgbClr val="0070C0"/>
                </a:solidFill>
              </a:rPr>
              <a:t>три </a:t>
            </a:r>
          </a:p>
          <a:p>
            <a:pPr>
              <a:buNone/>
            </a:pPr>
            <a:r>
              <a:rPr lang="ru-RU" sz="5400" b="1" dirty="0" smtClean="0">
                <a:solidFill>
                  <a:srgbClr val="0070C0"/>
                </a:solidFill>
              </a:rPr>
              <a:t>стадии при </a:t>
            </a:r>
          </a:p>
          <a:p>
            <a:pPr>
              <a:buNone/>
            </a:pPr>
            <a:r>
              <a:rPr lang="ru-RU" sz="5400" b="1" dirty="0" smtClean="0">
                <a:solidFill>
                  <a:srgbClr val="0070C0"/>
                </a:solidFill>
              </a:rPr>
              <a:t>стрессе: </a:t>
            </a:r>
          </a:p>
          <a:p>
            <a:pPr>
              <a:buNone/>
            </a:pPr>
            <a:r>
              <a:rPr lang="ru-RU" sz="3600" b="1" dirty="0" smtClean="0"/>
              <a:t>мобилизация, </a:t>
            </a:r>
          </a:p>
          <a:p>
            <a:pPr>
              <a:buNone/>
            </a:pPr>
            <a:r>
              <a:rPr lang="ru-RU" sz="3600" b="1" dirty="0" smtClean="0"/>
              <a:t>сопротивление и истощение</a:t>
            </a:r>
            <a:r>
              <a:rPr lang="ru-RU" b="1" dirty="0" smtClean="0"/>
              <a:t>.</a:t>
            </a:r>
            <a:endParaRPr lang="ru-RU" b="1" dirty="0"/>
          </a:p>
        </p:txBody>
      </p:sp>
      <p:pic>
        <p:nvPicPr>
          <p:cNvPr id="4099" name="Picture 3"/>
          <p:cNvPicPr>
            <a:picLocks noChangeAspect="1" noChangeArrowheads="1"/>
          </p:cNvPicPr>
          <p:nvPr/>
        </p:nvPicPr>
        <p:blipFill>
          <a:blip r:embed="rId2"/>
          <a:srcRect/>
          <a:stretch>
            <a:fillRect/>
          </a:stretch>
        </p:blipFill>
        <p:spPr bwMode="auto">
          <a:xfrm rot="824586">
            <a:off x="4441798" y="437308"/>
            <a:ext cx="4226011" cy="45181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360"/>
                                          </p:val>
                                        </p:tav>
                                        <p:tav tm="100000">
                                          <p:val>
                                            <p:fltVal val="0"/>
                                          </p:val>
                                        </p:tav>
                                      </p:tavLst>
                                    </p:anim>
                                    <p:animEffect transition="in" filter="fad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540544" y="776288"/>
            <a:ext cx="8603456" cy="1470025"/>
          </a:xfrm>
        </p:spPr>
        <p:txBody>
          <a:bodyPr>
            <a:noAutofit/>
          </a:bodyPr>
          <a:lstStyle/>
          <a:p>
            <a:pPr algn="ctr"/>
            <a:r>
              <a:rPr lang="ru-RU" sz="5400" b="1" dirty="0" smtClean="0">
                <a:solidFill>
                  <a:srgbClr val="FF0000"/>
                </a:solidFill>
              </a:rPr>
              <a:t>1-я стадия – стадия мобилизации.</a:t>
            </a:r>
            <a:endParaRPr lang="ru-RU" sz="5400" b="1" dirty="0">
              <a:solidFill>
                <a:srgbClr val="FF0000"/>
              </a:solidFill>
            </a:endParaRPr>
          </a:p>
        </p:txBody>
      </p:sp>
      <p:sp>
        <p:nvSpPr>
          <p:cNvPr id="7" name="Подзаголовок 6"/>
          <p:cNvSpPr>
            <a:spLocks noGrp="1"/>
          </p:cNvSpPr>
          <p:nvPr>
            <p:ph type="subTitle" idx="1"/>
          </p:nvPr>
        </p:nvSpPr>
        <p:spPr/>
        <p:txBody>
          <a:bodyPr>
            <a:normAutofit fontScale="25000" lnSpcReduction="20000"/>
          </a:bodyPr>
          <a:lstStyle/>
          <a:p>
            <a:r>
              <a:rPr lang="ru-RU" sz="6400" b="1" dirty="0" smtClean="0">
                <a:solidFill>
                  <a:srgbClr val="00B0F0"/>
                </a:solidFill>
              </a:rPr>
              <a:t>В ответ на действие стрессора возникает тревога.</a:t>
            </a:r>
          </a:p>
          <a:p>
            <a:endParaRPr lang="ru-RU" sz="6400" b="1" dirty="0" smtClean="0">
              <a:solidFill>
                <a:srgbClr val="00B0F0"/>
              </a:solidFill>
            </a:endParaRPr>
          </a:p>
          <a:p>
            <a:r>
              <a:rPr lang="ru-RU" sz="6400" b="1" dirty="0" smtClean="0">
                <a:solidFill>
                  <a:srgbClr val="00B0F0"/>
                </a:solidFill>
              </a:rPr>
              <a:t> Эта реакция мобилизует организм, готовит его к срочной защите. Увеличивается частота сердечных сокращений, поднимается кровяное давление, замедляется пищеварение, кровь приливает к мышцам. Человек готов к действиям по защите своей жизни и здоровья, так как в результате происшедших физиологических изменений кратковременно улучшаются возможности и деятельность организма. Но если все эти приготовления не переходят мгновенно в действие, долговременное пребывание в таком состоянии может привести к различным нарушениям функций организм</a:t>
            </a:r>
            <a:r>
              <a:rPr lang="ru-RU" sz="6400" dirty="0" smtClean="0">
                <a:solidFill>
                  <a:srgbClr val="FFFF00"/>
                </a:solidFill>
              </a:rPr>
              <a:t>а</a:t>
            </a:r>
            <a:r>
              <a:rPr lang="ru-RU" dirty="0" smtClean="0"/>
              <a:t>.</a:t>
            </a:r>
            <a:endParaRPr lang="ru-RU" dirty="0"/>
          </a:p>
        </p:txBody>
      </p:sp>
      <p:pic>
        <p:nvPicPr>
          <p:cNvPr id="5122" name="Picture 2"/>
          <p:cNvPicPr>
            <a:picLocks noChangeAspect="1" noChangeArrowheads="1"/>
          </p:cNvPicPr>
          <p:nvPr/>
        </p:nvPicPr>
        <p:blipFill>
          <a:blip r:embed="rId2"/>
          <a:srcRect/>
          <a:stretch>
            <a:fillRect/>
          </a:stretch>
        </p:blipFill>
        <p:spPr bwMode="auto">
          <a:xfrm>
            <a:off x="4000496" y="4572000"/>
            <a:ext cx="1524000" cy="228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2-я стадия – стадия сопротивления.</a:t>
            </a:r>
            <a:endParaRPr lang="ru-RU" b="1" dirty="0"/>
          </a:p>
        </p:txBody>
      </p:sp>
      <p:sp>
        <p:nvSpPr>
          <p:cNvPr id="3" name="Содержимое 2"/>
          <p:cNvSpPr>
            <a:spLocks noGrp="1"/>
          </p:cNvSpPr>
          <p:nvPr>
            <p:ph idx="1"/>
          </p:nvPr>
        </p:nvSpPr>
        <p:spPr>
          <a:xfrm>
            <a:off x="571472" y="1714488"/>
            <a:ext cx="8229600" cy="4572000"/>
          </a:xfrm>
        </p:spPr>
        <p:txBody>
          <a:bodyPr>
            <a:normAutofit/>
          </a:bodyPr>
          <a:lstStyle/>
          <a:p>
            <a:pPr>
              <a:buNone/>
            </a:pPr>
            <a:r>
              <a:rPr lang="ru-RU" sz="2400" dirty="0" smtClean="0"/>
              <a:t>Когда непосредственная опасность для человека минует, его организм переходит в стадию сопротивления. На этой стадии стресс снижается до более низкого уровня. В этот период организм обладает повышенной и длительно сохраняющейся способностью переносить действия стрессоров.</a:t>
            </a:r>
            <a:endParaRPr lang="ru-RU" sz="2400" dirty="0"/>
          </a:p>
        </p:txBody>
      </p:sp>
      <p:pic>
        <p:nvPicPr>
          <p:cNvPr id="6146" name="Picture 2"/>
          <p:cNvPicPr>
            <a:picLocks noChangeAspect="1" noChangeArrowheads="1"/>
          </p:cNvPicPr>
          <p:nvPr/>
        </p:nvPicPr>
        <p:blipFill>
          <a:blip r:embed="rId2"/>
          <a:srcRect/>
          <a:stretch>
            <a:fillRect/>
          </a:stretch>
        </p:blipFill>
        <p:spPr bwMode="auto">
          <a:xfrm>
            <a:off x="5452034" y="4410066"/>
            <a:ext cx="3691966" cy="24479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85728"/>
            <a:ext cx="8229600" cy="1399032"/>
          </a:xfrm>
        </p:spPr>
        <p:txBody>
          <a:bodyPr>
            <a:normAutofit/>
          </a:bodyPr>
          <a:lstStyle/>
          <a:p>
            <a:pPr algn="ctr"/>
            <a:r>
              <a:rPr lang="ru-RU" b="1" dirty="0" smtClean="0">
                <a:solidFill>
                  <a:srgbClr val="FF0000"/>
                </a:solidFill>
              </a:rPr>
              <a:t>3-я стадия – стадия истощения.</a:t>
            </a:r>
            <a:endParaRPr lang="ru-RU" b="1" dirty="0">
              <a:solidFill>
                <a:srgbClr val="FF0000"/>
              </a:solidFill>
            </a:endParaRPr>
          </a:p>
        </p:txBody>
      </p:sp>
      <p:sp>
        <p:nvSpPr>
          <p:cNvPr id="3" name="Содержимое 2"/>
          <p:cNvSpPr>
            <a:spLocks noGrp="1"/>
          </p:cNvSpPr>
          <p:nvPr>
            <p:ph idx="1"/>
          </p:nvPr>
        </p:nvSpPr>
        <p:spPr>
          <a:xfrm>
            <a:off x="428596" y="1714488"/>
            <a:ext cx="8229600" cy="4572000"/>
          </a:xfrm>
        </p:spPr>
        <p:txBody>
          <a:bodyPr>
            <a:noAutofit/>
          </a:bodyPr>
          <a:lstStyle/>
          <a:p>
            <a:pPr algn="ctr">
              <a:buNone/>
            </a:pPr>
            <a:r>
              <a:rPr lang="ru-RU" sz="2000" dirty="0" smtClean="0"/>
              <a:t>Если уровень стресса слишком долго остается на высоком уровне, наступает стадия истощения. Сильный стресс обусловливает</a:t>
            </a:r>
          </a:p>
          <a:p>
            <a:pPr algn="ctr">
              <a:buNone/>
            </a:pPr>
            <a:r>
              <a:rPr lang="ru-RU" sz="2000" dirty="0" smtClean="0"/>
              <a:t>значительную потерю энергии организма и создает такие физиологические условия, при которых способность организма противостоять стрессорам уменьшается. Симптомы сильного стресса: нервозность, смутная тревога, быстрая утомляемость, раздражительность, головные боли, чувство </a:t>
            </a:r>
          </a:p>
          <a:p>
            <a:pPr algn="ctr">
              <a:buNone/>
            </a:pPr>
            <a:r>
              <a:rPr lang="ru-RU" sz="2000" dirty="0" smtClean="0"/>
              <a:t>беспомощности, бессонница, потеря аппетита и др. </a:t>
            </a:r>
          </a:p>
          <a:p>
            <a:pPr algn="ctr">
              <a:buNone/>
            </a:pPr>
            <a:r>
              <a:rPr lang="ru-RU" sz="2000" dirty="0" smtClean="0"/>
              <a:t>В стадии истощения человек страдает от полного упадка физических и духовных сил.</a:t>
            </a:r>
            <a:endParaRPr lang="ru-RU" sz="2000" dirty="0"/>
          </a:p>
        </p:txBody>
      </p:sp>
      <p:pic>
        <p:nvPicPr>
          <p:cNvPr id="7170" name="Picture 2"/>
          <p:cNvPicPr>
            <a:picLocks noChangeAspect="1" noChangeArrowheads="1"/>
          </p:cNvPicPr>
          <p:nvPr/>
        </p:nvPicPr>
        <p:blipFill>
          <a:blip r:embed="rId2"/>
          <a:srcRect/>
          <a:stretch>
            <a:fillRect/>
          </a:stretch>
        </p:blipFill>
        <p:spPr bwMode="auto">
          <a:xfrm>
            <a:off x="0" y="0"/>
            <a:ext cx="2357422" cy="17680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071546"/>
            <a:ext cx="8229600" cy="4572000"/>
          </a:xfrm>
        </p:spPr>
        <p:txBody>
          <a:bodyPr>
            <a:normAutofit fontScale="92500" lnSpcReduction="10000"/>
          </a:bodyPr>
          <a:lstStyle/>
          <a:p>
            <a:pPr algn="ctr">
              <a:buNone/>
            </a:pPr>
            <a:r>
              <a:rPr lang="ru-RU" dirty="0" smtClean="0"/>
              <a:t>Но стресс не всегда приносит вред. </a:t>
            </a:r>
          </a:p>
          <a:p>
            <a:pPr algn="ctr">
              <a:buNone/>
            </a:pPr>
            <a:r>
              <a:rPr lang="ru-RU" dirty="0" smtClean="0"/>
              <a:t>При умеренном стрессе разум и тело человека функционируют наиболее эффектно и делают организм готовым к оптимальному режиму работы. </a:t>
            </a:r>
          </a:p>
          <a:p>
            <a:pPr algn="ctr">
              <a:buNone/>
            </a:pPr>
            <a:r>
              <a:rPr lang="ru-RU" dirty="0" smtClean="0"/>
              <a:t>При умеренном стрессе обеспечивается достижение поставленных целей без истощения жизненных сил организма. Высокий уровень стресса может оставаться положительным фактором только очень короткое время.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84</TotalTime>
  <Words>738</Words>
  <Application>Microsoft Office PowerPoint</Application>
  <PresentationFormat>Экран (4:3)</PresentationFormat>
  <Paragraphs>47</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Century Gothic</vt:lpstr>
      <vt:lpstr>Verdana</vt:lpstr>
      <vt:lpstr>Wingdings 2</vt:lpstr>
      <vt:lpstr>Яркая</vt:lpstr>
      <vt:lpstr>Стресс и его воздействие на человека</vt:lpstr>
      <vt:lpstr>Что такое стресс?</vt:lpstr>
      <vt:lpstr>Презентация PowerPoint</vt:lpstr>
      <vt:lpstr>Презентация PowerPoint</vt:lpstr>
      <vt:lpstr>Презентация PowerPoint</vt:lpstr>
      <vt:lpstr>1-я стадия – стадия мобилизации.</vt:lpstr>
      <vt:lpstr>2-я стадия – стадия сопротивления.</vt:lpstr>
      <vt:lpstr>3-я стадия – стадия истощения.</vt:lpstr>
      <vt:lpstr>Презентация PowerPoint</vt:lpstr>
      <vt:lpstr>У человека, не научившегося управлять своей психикой и долгое время живущего в состоянии сильного стресса, увеличивается вероятность появления различных заболеваний: сердечных, инфекционных. Сильный стресс может привести к язве желудка и двенадцатиперстной кишки.</vt:lpstr>
      <vt:lpstr>Разные люди отвечают  на стресс по-разному:</vt:lpstr>
      <vt:lpstr>Общие  принципы борьбы  со стрессом…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Стресс и его воздействие на человека</dc:title>
  <cp:lastModifiedBy>ОБЖ</cp:lastModifiedBy>
  <cp:revision>12</cp:revision>
  <dcterms:modified xsi:type="dcterms:W3CDTF">2020-04-17T08:07:53Z</dcterms:modified>
</cp:coreProperties>
</file>